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9" r:id="rId2"/>
    <p:sldId id="260" r:id="rId3"/>
    <p:sldId id="261" r:id="rId4"/>
    <p:sldId id="27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5" r:id="rId15"/>
    <p:sldId id="256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15"/>
    <a:srgbClr val="663300"/>
    <a:srgbClr val="E2AC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92CB17-C4E8-4BCD-9878-C1B0B3622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7708-EBCA-4001-9F2C-33FEEB487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48B0-3A52-4F4B-9FE5-305CCBF25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8749-B653-46C1-AEC6-60B916DE3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89F0-E6AB-4467-95A0-6F9FBE7FB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E9EB-6E5A-4653-A251-69A60BE8F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EBE5-CC59-4282-876D-D6582ABD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20D5-923A-42BA-A471-DCFC1FC3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2F1E-F7CF-4E52-A58B-89C894DC9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AB39-0C09-4400-A705-D4C2AA01E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3F2A-8A94-4399-8D9F-151D7C354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F3A9E-7F67-4A3B-AEAC-BB1BAE5BA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EC7B41E-0CA2-46FC-8EE5-D657C7A20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6200" y="685800"/>
            <a:ext cx="5334000" cy="5715000"/>
          </a:xfrm>
          <a:prstGeom prst="roundRect">
            <a:avLst/>
          </a:prstGeom>
          <a:gradFill flip="none" rotWithShape="1">
            <a:gsLst>
              <a:gs pos="37000">
                <a:srgbClr val="E2AC00"/>
              </a:gs>
              <a:gs pos="50000">
                <a:srgbClr val="FFFF00"/>
              </a:gs>
              <a:gs pos="50000">
                <a:srgbClr val="FFFF00"/>
              </a:gs>
              <a:gs pos="50000">
                <a:srgbClr val="FFFF00"/>
              </a:gs>
              <a:gs pos="100000">
                <a:srgbClr val="FFC71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>В нашем проекте виртуальных экскурсий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«Приглашаем </a:t>
            </a: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>в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Ярославль» </a:t>
            </a: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>мы хотим познакомить всех гостей города с необычной версией истории города Ярославля. На наш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взгляд, </a:t>
            </a: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>историческое прошлое города тесно связано с историей столицы  нашей родины –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Москвы.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>Итак, начнем наше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путешествие…</a:t>
            </a: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/>
            </a:r>
            <a:br>
              <a:rPr lang="ru-RU" sz="2400" b="1" dirty="0">
                <a:solidFill>
                  <a:srgbClr val="663300"/>
                </a:solidFill>
                <a:latin typeface="Georgia" pitchFamily="18" charset="0"/>
              </a:rPr>
            </a:b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7" name="Рисунок 6" descr="моск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85" y="-76200"/>
            <a:ext cx="3693715" cy="312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яр.jpg"/>
          <p:cNvPicPr>
            <a:picLocks noChangeAspect="1"/>
          </p:cNvPicPr>
          <p:nvPr/>
        </p:nvPicPr>
        <p:blipFill>
          <a:blip r:embed="rId4"/>
          <a:srcRect t="11034"/>
          <a:stretch>
            <a:fillRect/>
          </a:stretch>
        </p:blipFill>
        <p:spPr>
          <a:xfrm>
            <a:off x="5350329" y="2133600"/>
            <a:ext cx="3946071" cy="2457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яр крем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343400"/>
            <a:ext cx="3886200" cy="25533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43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8600" y="304800"/>
            <a:ext cx="8610600" cy="1295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Времени, когда «старший брат» Ярославль пришел на помощь «младшей сестре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»,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Москве долго ждать не пришлось. </a:t>
            </a:r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На рубеже 16-17 века это время пришло – Смутное время.</a:t>
            </a:r>
            <a:endParaRPr lang="ru-RU" sz="20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53000" y="1828800"/>
            <a:ext cx="3962400" cy="472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663300"/>
                </a:solidFill>
                <a:latin typeface="Georgia" pitchFamily="18" charset="0"/>
              </a:rPr>
              <a:t>В 1612 году жители Ярославля стали участниками  Второго земского ополчения (К.Минин, Д.Пожарский), которому предстояло освободить Москву и всю Россию от польско-шведских интервентов. На какое-то время город стал столицей России.</a:t>
            </a:r>
            <a:endParaRPr lang="ru-RU" sz="22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5" name="Рисунок 4" descr="ополч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38459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4800" y="228600"/>
            <a:ext cx="8610600" cy="1676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1812 год  - Отечественная война России с Наполеоном. В Ярославле формируется  ополчение для защиты  Москвы от  очередного врага - французов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бородино.bmp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1600200" y="2099948"/>
            <a:ext cx="5943600" cy="427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4800" y="228600"/>
            <a:ext cx="4343400" cy="6248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Не только военной историей славен Ярославль.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С 17 века город становится крупным экономическим центром России, вторым по численности населения.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С 19 века в Ярославле начинает работать первый русский театр, открытый </a:t>
            </a:r>
            <a:r>
              <a:rPr lang="ru-RU" sz="2400" b="1" smtClean="0">
                <a:solidFill>
                  <a:srgbClr val="663300"/>
                </a:solidFill>
                <a:latin typeface="Georgia" pitchFamily="18" charset="0"/>
              </a:rPr>
              <a:t>Федором Волковым.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3" name="Рисунок 2" descr="tea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38100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волк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352800"/>
            <a:ext cx="2514600" cy="3185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48200" y="228600"/>
            <a:ext cx="4343400" cy="6248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Сейчас Ярославль – крупнейший промышленный и культурный центр России.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Город гордится своим прошлым, уверенно смотрит в будущее.</a:t>
            </a:r>
          </a:p>
          <a:p>
            <a:pPr algn="ctr"/>
            <a:endParaRPr lang="ru-RU" sz="24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С днем рождения, «старший брат»! 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7" name="Рисунок 6" descr="36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2400" y="228600"/>
            <a:ext cx="4343400" cy="2057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52400" y="533400"/>
            <a:ext cx="48637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ЯРОСЛАВЛЬ –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звено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3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ЗОЛОТОГО </a:t>
            </a:r>
            <a:r>
              <a:rPr lang="ru-RU" sz="3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КОЛЬЦА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304800"/>
            <a:ext cx="8458200" cy="990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Ярославль и поныне 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остается исторически значимым городом</a:t>
            </a: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4" name="Рисунок 3" descr="zk_1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625600"/>
            <a:ext cx="4927600" cy="492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" y="228600"/>
            <a:ext cx="88392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Завершая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 экскурсию,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нам хотелось бы показать город таким, каким увидели его мы. </a:t>
            </a:r>
          </a:p>
        </p:txBody>
      </p:sp>
      <p:pic>
        <p:nvPicPr>
          <p:cNvPr id="5" name="Рисунок 4" descr="0_399c_b31a3ba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98120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497088_14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753" y="1981200"/>
            <a:ext cx="3903047" cy="286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668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4248093"/>
            <a:ext cx="3795713" cy="260990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" y="228600"/>
            <a:ext cx="88392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Завершая экскурсию,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нам хотелось бы показать город таким, каким увидели его мы. </a:t>
            </a:r>
          </a:p>
        </p:txBody>
      </p:sp>
      <p:pic>
        <p:nvPicPr>
          <p:cNvPr id="8" name="Рисунок 7" descr="russia-yaroslavl-foto-gorod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4192789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iew_yar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036055"/>
            <a:ext cx="4038600" cy="284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384300"/>
          </a:xfrm>
        </p:spPr>
        <p:txBody>
          <a:bodyPr/>
          <a:lstStyle/>
          <a:p>
            <a:pPr algn="just"/>
            <a:r>
              <a:rPr lang="ru-RU" sz="1600" dirty="0" smtClean="0"/>
              <a:t>Виртуальная экскурсия подготовлена командой «</a:t>
            </a:r>
            <a:r>
              <a:rPr lang="ru-RU" sz="1600" dirty="0" err="1" smtClean="0"/>
              <a:t>Клиофан</a:t>
            </a:r>
            <a:r>
              <a:rPr lang="ru-RU" sz="1600" dirty="0" smtClean="0"/>
              <a:t>» МОУ СОШ № 3 с углубленным изучением английского языка городского округа Жуковский Московской области в составе Афанасьева Андрея,  Моисеева Даниила, Раковского Вадима. Руководитель команды – учитель истории Моисеева Н.Н.</a:t>
            </a:r>
            <a:endParaRPr lang="ru-RU" sz="1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67200" y="304800"/>
            <a:ext cx="4572000" cy="26670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 нашей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экскурсии - 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«Ярославль – иная судьба»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7200" y="3124200"/>
            <a:ext cx="4572000" cy="37338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На гербе старинного города Ярославля изображен медведь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, точнее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медведица, можно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подумать,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что  это неслучайно.  Когда-то (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10 в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.) одно из языческих селищ  будущего города носило название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 «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Медвежий угол». Однако история создания герба связана с именем Ярослава  Мудрого.</a:t>
            </a:r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6" name="Рисунок 5" descr="14259_gerb_jar_o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2971800" cy="549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304800"/>
            <a:ext cx="4495800" cy="3657600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rgbClr val="FFC71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Изучая «Повесть временных лет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»,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мы можем узнать сведения о первых десятилетиях истории города, который был основан  Ярославом МУДРЫМ в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1010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году.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19600" y="3276600"/>
            <a:ext cx="4495800" cy="33528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663300"/>
                </a:solidFill>
                <a:latin typeface="Georgia" pitchFamily="18" charset="0"/>
              </a:rPr>
              <a:t>По сведениям летописи </a:t>
            </a:r>
            <a:r>
              <a:rPr lang="ru-RU" sz="2300" b="1" dirty="0" err="1" smtClean="0">
                <a:solidFill>
                  <a:srgbClr val="663300"/>
                </a:solidFill>
                <a:latin typeface="Georgia" pitchFamily="18" charset="0"/>
              </a:rPr>
              <a:t>Ипатьевского</a:t>
            </a:r>
            <a:r>
              <a:rPr lang="ru-RU" sz="23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2300" b="1" dirty="0" smtClean="0">
                <a:solidFill>
                  <a:srgbClr val="663300"/>
                </a:solidFill>
                <a:latin typeface="Georgia" pitchFamily="18" charset="0"/>
              </a:rPr>
              <a:t>монастыря, </a:t>
            </a:r>
            <a:r>
              <a:rPr lang="ru-RU" sz="2300" b="1" dirty="0" smtClean="0">
                <a:solidFill>
                  <a:srgbClr val="663300"/>
                </a:solidFill>
                <a:latin typeface="Georgia" pitchFamily="18" charset="0"/>
              </a:rPr>
              <a:t>будущая столица Руси – Москва также была основана киевским князем, правнуком Ярослава – Юрием ДОЛГОРУКИМ в  1147 </a:t>
            </a:r>
            <a:r>
              <a:rPr lang="ru-RU" sz="2300" b="1" dirty="0" smtClean="0">
                <a:solidFill>
                  <a:srgbClr val="663300"/>
                </a:solidFill>
                <a:latin typeface="Georgia" pitchFamily="18" charset="0"/>
              </a:rPr>
              <a:t>году.</a:t>
            </a:r>
            <a:endParaRPr lang="ru-RU" sz="23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4" name="Рисунок 3" descr="ЯМ.jpg"/>
          <p:cNvPicPr>
            <a:picLocks noChangeAspect="1"/>
          </p:cNvPicPr>
          <p:nvPr/>
        </p:nvPicPr>
        <p:blipFill>
          <a:blip r:embed="rId3"/>
          <a:srcRect r="8196" b="14019"/>
          <a:stretch>
            <a:fillRect/>
          </a:stretch>
        </p:blipFill>
        <p:spPr>
          <a:xfrm>
            <a:off x="1282148" y="3657600"/>
            <a:ext cx="2451652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Ю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88434"/>
            <a:ext cx="2209800" cy="296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304800"/>
            <a:ext cx="8458200" cy="990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В память о времени основания города установлен памятный знак.</a:t>
            </a: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3" name="Рисунок 2" descr="0_13ba7_1718d8b2_XL.jpg"/>
          <p:cNvPicPr>
            <a:picLocks noChangeAspect="1"/>
          </p:cNvPicPr>
          <p:nvPr/>
        </p:nvPicPr>
        <p:blipFill>
          <a:blip r:embed="rId3"/>
          <a:srcRect b="13333"/>
          <a:stretch>
            <a:fillRect/>
          </a:stretch>
        </p:blipFill>
        <p:spPr>
          <a:xfrm>
            <a:off x="1482969" y="2057400"/>
            <a:ext cx="6213231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304800"/>
            <a:ext cx="8458200" cy="990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Много общего у двух городов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«Золотого кольца»</a:t>
            </a: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" y="4724400"/>
            <a:ext cx="8458200" cy="1905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Как Ярославль, так и Москва  в  качестве городского  центра в древности имели   деревянный кремль треугольной формы  на берегах рек (на слайде кремль Ярославля – слева, Москвы – справа)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4" name="Рисунок 3" descr="кр яр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24" y="1447800"/>
            <a:ext cx="459827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оскк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752601"/>
            <a:ext cx="3962400" cy="2827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304800"/>
            <a:ext cx="8458200" cy="990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Много общего у двух городов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«Золотого кольца»</a:t>
            </a: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1524000"/>
            <a:ext cx="4191000" cy="5181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Как Ярославль, так и Москва в период феодальной раздробленности оказались в составе Владимиро-Суздальского княжества. Случилось это в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1218 году.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6" name="Рисунок 5" descr="в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11490"/>
            <a:ext cx="3429000" cy="5117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304800"/>
            <a:ext cx="8458200" cy="990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Много общего у двух городов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«Золотого кольца»</a:t>
            </a: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4724400"/>
            <a:ext cx="4191000" cy="1905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Как Ярославль, так и Москва  оказались на пути войск Батыя (1238г.) и были практически полностью сожжены монголо-татарами</a:t>
            </a:r>
            <a:endParaRPr lang="ru-RU" sz="20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24400" y="4724400"/>
            <a:ext cx="4191000" cy="1905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В 1380г. на КУЛИКОВОМ  поле бок о бок сражались московские и ярославские полки</a:t>
            </a:r>
            <a:endParaRPr lang="ru-RU" sz="20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7" name="Рисунок 6" descr="кул.бит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1"/>
            <a:ext cx="8229600" cy="304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24400" y="381000"/>
            <a:ext cx="4191000" cy="6248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Прослеживая удивительные «совпадения»  в судьбах двух русских городов, невольно задаешь себе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вопрос: «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А  что, если бы не Москва, а Ярославль стал  столицей будущего российского государства? Почему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бы и нет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?» 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Можно найти множество причин для отрицательного ответа. Как бы там ни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было,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Ярославлю 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с  </a:t>
            </a:r>
            <a:r>
              <a:rPr lang="ru-RU" sz="2000" b="1" dirty="0" smtClean="0">
                <a:solidFill>
                  <a:srgbClr val="663300"/>
                </a:solidFill>
                <a:latin typeface="Georgia" pitchFamily="18" charset="0"/>
              </a:rPr>
              <a:t>той поры суждено было стать «старшим братом» своей «младшей сестры», защищать ее и оберегать от  врагов земли русской.</a:t>
            </a:r>
            <a:endParaRPr lang="ru-RU" sz="20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8" name="Рисунок 7" descr="яр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67000"/>
            <a:ext cx="4122761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ярос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438651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uglich6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4648200"/>
            <a:ext cx="33147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8600" y="304800"/>
            <a:ext cx="4191000" cy="6248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В 1463 году Московский князь Иван </a:t>
            </a:r>
            <a:r>
              <a:rPr lang="en-US" sz="2400" b="1" dirty="0" smtClean="0">
                <a:solidFill>
                  <a:srgbClr val="663300"/>
                </a:solidFill>
                <a:latin typeface="Georgia" pitchFamily="18" charset="0"/>
              </a:rPr>
              <a:t>III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 присоединил Ярославль вместе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с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его землями к Москве. 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Государь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Московский,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скорее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всего, 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не мог знать, какую важную роль сыграет Ярославль в жизни столицы, да и всей России.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7" name="Рисунок 6" descr="Иван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90600"/>
            <a:ext cx="4725205" cy="45291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631</Words>
  <Application>Microsoft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Виртуальная экскурсия подготовлена командой «Клиофан» МОУ СОШ № 3 с углубленным изучением английского языка городского округа Жуковский Московской области в составе Афанасьева Андрея,  Моисеева Даниила, Раковского Вадима. Руководитель команды – учитель истории Моисеева Н.Н.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Натали</cp:lastModifiedBy>
  <cp:revision>40</cp:revision>
  <cp:lastPrinted>1601-01-01T00:00:00Z</cp:lastPrinted>
  <dcterms:created xsi:type="dcterms:W3CDTF">1601-01-01T00:00:00Z</dcterms:created>
  <dcterms:modified xsi:type="dcterms:W3CDTF">2010-09-15T06:20:43Z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