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8" r:id="rId2"/>
    <p:sldId id="257" r:id="rId3"/>
    <p:sldId id="265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8" r:id="rId12"/>
    <p:sldId id="277" r:id="rId13"/>
    <p:sldId id="281" r:id="rId14"/>
    <p:sldId id="280" r:id="rId15"/>
    <p:sldId id="279" r:id="rId16"/>
    <p:sldId id="26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4470"/>
    <a:srgbClr val="E7E2EE"/>
    <a:srgbClr val="EFECF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2E534B-B204-487C-AC56-B41FB3CA0505}" type="datetimeFigureOut">
              <a:rPr lang="ru-RU"/>
              <a:pPr>
                <a:defRPr/>
              </a:pPr>
              <a:t>16.09.2010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677D687-5CEC-4CD7-8B58-68A15638A1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8AD68-31E6-4484-A512-CCDDF8789CD8}" type="datetimeFigureOut">
              <a:rPr lang="ru-RU"/>
              <a:pPr>
                <a:defRPr/>
              </a:pPr>
              <a:t>16.09.2010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CF2A8-E60A-4AF7-9A6B-A2A24614A0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6410C-9668-4B0F-8C42-AE1C9EB898FB}" type="datetimeFigureOut">
              <a:rPr lang="ru-RU"/>
              <a:pPr>
                <a:defRPr/>
              </a:pPr>
              <a:t>16.09.2010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C1BF1-708D-450C-A6FA-CA6A1DFDE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74B14-1067-4867-92D4-61C3A42C8E9A}" type="datetimeFigureOut">
              <a:rPr lang="ru-RU"/>
              <a:pPr>
                <a:defRPr/>
              </a:pPr>
              <a:t>16.09.2010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F72A4-7A3D-4785-8867-107CA58F3C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FFE4C-96BC-4E21-97D7-879E0D2C4065}" type="datetimeFigureOut">
              <a:rPr lang="ru-RU"/>
              <a:pPr>
                <a:defRPr/>
              </a:pPr>
              <a:t>16.09.2010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E3E2A-C977-4FB1-A7F4-8DB3F42D2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F0AED-8F95-4FB3-98CC-8B7CDA207FA2}" type="datetimeFigureOut">
              <a:rPr lang="ru-RU"/>
              <a:pPr>
                <a:defRPr/>
              </a:pPr>
              <a:t>16.09.2010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4F4F8-B2FC-4A38-B60C-C4B942C3E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91607-05EB-4E7C-B828-778EEA5AE654}" type="datetimeFigureOut">
              <a:rPr lang="ru-RU"/>
              <a:pPr>
                <a:defRPr/>
              </a:pPr>
              <a:t>16.09.2010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16614-1138-44C8-B5BB-7C2E05136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44CD8-015A-4D82-9073-D9484410F8AF}" type="datetimeFigureOut">
              <a:rPr lang="ru-RU"/>
              <a:pPr>
                <a:defRPr/>
              </a:pPr>
              <a:t>16.09.2010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2B4FC-7F8A-49D0-AF51-92D76789D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B7113-D3A5-4706-AD14-0E32C08BD143}" type="datetimeFigureOut">
              <a:rPr lang="ru-RU"/>
              <a:pPr>
                <a:defRPr/>
              </a:pPr>
              <a:t>16.09.2010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5CA3C-7D53-42FA-B5A6-B5837F0F7C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2BF22-5DA8-4098-A438-F181945EB1A5}" type="datetimeFigureOut">
              <a:rPr lang="ru-RU"/>
              <a:pPr>
                <a:defRPr/>
              </a:pPr>
              <a:t>16.09.2010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FFB8D-8D11-4EF5-8ADB-6A466102E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48CB8-D326-4731-B6BE-A2AF2911F5A7}" type="datetimeFigureOut">
              <a:rPr lang="ru-RU"/>
              <a:pPr>
                <a:defRPr/>
              </a:pPr>
              <a:t>16.09.2010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77D94-A446-48F6-B0F4-6C81687B63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AC6F-9D00-40C3-9CBB-2B5BBEAAB4BE}" type="datetimeFigureOut">
              <a:rPr lang="ru-RU"/>
              <a:pPr>
                <a:defRPr/>
              </a:pPr>
              <a:t>16.09.2010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46F82-B107-42AE-A0D9-00C89883E3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C11AC59-9C03-41CD-A7DF-E9A32C4F8E3E}" type="datetimeFigureOut">
              <a:rPr lang="ru-RU"/>
              <a:pPr>
                <a:defRPr/>
              </a:pPr>
              <a:t>16.09.2010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58B657F-21CC-4706-9B8D-1002F51DB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36.png"/><Relationship Id="rId4" Type="http://schemas.openxmlformats.org/officeDocument/2006/relationships/image" Target="../media/image3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39.png"/><Relationship Id="rId4" Type="http://schemas.openxmlformats.org/officeDocument/2006/relationships/image" Target="../media/image3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42.png"/><Relationship Id="rId4" Type="http://schemas.openxmlformats.org/officeDocument/2006/relationships/image" Target="../media/image4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45.png"/><Relationship Id="rId4" Type="http://schemas.openxmlformats.org/officeDocument/2006/relationships/image" Target="../media/image4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48.png"/><Relationship Id="rId4" Type="http://schemas.openxmlformats.org/officeDocument/2006/relationships/image" Target="../media/image4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hearth.narod.ru/home/0003.ht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slide" Target="slide10.xml"/><Relationship Id="rId18" Type="http://schemas.openxmlformats.org/officeDocument/2006/relationships/image" Target="../media/image16.jpeg"/><Relationship Id="rId3" Type="http://schemas.openxmlformats.org/officeDocument/2006/relationships/slide" Target="slide5.xml"/><Relationship Id="rId21" Type="http://schemas.openxmlformats.org/officeDocument/2006/relationships/slide" Target="slide14.xml"/><Relationship Id="rId7" Type="http://schemas.openxmlformats.org/officeDocument/2006/relationships/slide" Target="slide7.xml"/><Relationship Id="rId12" Type="http://schemas.openxmlformats.org/officeDocument/2006/relationships/image" Target="../media/image13.jpeg"/><Relationship Id="rId17" Type="http://schemas.openxmlformats.org/officeDocument/2006/relationships/slide" Target="slide12.xml"/><Relationship Id="rId2" Type="http://schemas.openxmlformats.org/officeDocument/2006/relationships/image" Target="../media/image8.jpeg"/><Relationship Id="rId16" Type="http://schemas.openxmlformats.org/officeDocument/2006/relationships/image" Target="../media/image15.jpeg"/><Relationship Id="rId20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slide" Target="slide9.xml"/><Relationship Id="rId5" Type="http://schemas.openxmlformats.org/officeDocument/2006/relationships/slide" Target="slide6.xml"/><Relationship Id="rId15" Type="http://schemas.openxmlformats.org/officeDocument/2006/relationships/slide" Target="slide11.xml"/><Relationship Id="rId10" Type="http://schemas.openxmlformats.org/officeDocument/2006/relationships/image" Target="../media/image12.jpeg"/><Relationship Id="rId19" Type="http://schemas.openxmlformats.org/officeDocument/2006/relationships/slide" Target="slide13.xml"/><Relationship Id="rId4" Type="http://schemas.openxmlformats.org/officeDocument/2006/relationships/image" Target="../media/image9.jpeg"/><Relationship Id="rId9" Type="http://schemas.openxmlformats.org/officeDocument/2006/relationships/slide" Target="slide8.xml"/><Relationship Id="rId14" Type="http://schemas.openxmlformats.org/officeDocument/2006/relationships/image" Target="../media/image14.jpeg"/><Relationship Id="rId22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24.jpe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27.jpe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33.png"/><Relationship Id="rId4" Type="http://schemas.openxmlformats.org/officeDocument/2006/relationships/image" Target="../media/image3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296" y="6143644"/>
            <a:ext cx="8472704" cy="71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47567"/>
            <a:ext cx="1285852" cy="69055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428728" y="1714488"/>
            <a:ext cx="7715272" cy="3143272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aramond" pitchFamily="18" charset="0"/>
              </a:rPr>
              <a:t>ИСТОРИЯ,  КОТОРАЯ ВСЕГДА  СО  МНОЙ…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65925" y="357188"/>
            <a:ext cx="1057275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658100" y="711200"/>
            <a:ext cx="1057275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43688" y="1163638"/>
            <a:ext cx="1057275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286380" y="5500702"/>
            <a:ext cx="3714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Ya129</a:t>
            </a:r>
          </a:p>
          <a:p>
            <a:pPr algn="r"/>
            <a:r>
              <a:rPr lang="ru-RU" dirty="0" smtClean="0"/>
              <a:t>Проект </a:t>
            </a:r>
            <a:r>
              <a:rPr lang="ru-RU" dirty="0" smtClean="0"/>
              <a:t>команды ИСТОРИЯ 1000</a:t>
            </a:r>
          </a:p>
          <a:p>
            <a:pPr algn="r"/>
            <a:r>
              <a:rPr lang="ru-RU" dirty="0" smtClean="0"/>
              <a:t>МОУ СОШ № 23</a:t>
            </a:r>
          </a:p>
          <a:p>
            <a:pPr algn="r"/>
            <a:r>
              <a:rPr lang="ru-RU" dirty="0" smtClean="0"/>
              <a:t>Г.Рыбинск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143644"/>
            <a:ext cx="8572560" cy="71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0"/>
            <a:ext cx="8929718" cy="71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14282" y="868353"/>
            <a:ext cx="5000625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Garamond" pitchFamily="18" charset="0"/>
              </a:rPr>
              <a:t>Российский государственный академический театр драмы                 им. Федора Волкова</a:t>
            </a:r>
          </a:p>
        </p:txBody>
      </p:sp>
      <p:pic>
        <p:nvPicPr>
          <p:cNvPr id="5" name="Рисунок 4" descr="http://www.volkovteatr.ru/images/history/interior/teatr_krupn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3504" y="928670"/>
            <a:ext cx="2428892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DSC04384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214942" y="4286256"/>
            <a:ext cx="1785950" cy="1790953"/>
          </a:xfrm>
          <a:prstGeom prst="ellipse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2571744"/>
            <a:ext cx="2506863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571472" y="2387640"/>
            <a:ext cx="41434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Архитектор </a:t>
            </a:r>
            <a:r>
              <a:rPr lang="ru-RU" b="1" i="1" dirty="0" err="1" smtClean="0"/>
              <a:t>Спирин</a:t>
            </a:r>
            <a:r>
              <a:rPr lang="ru-RU" b="1" i="1" dirty="0" smtClean="0"/>
              <a:t> Н.А., 1911 г.</a:t>
            </a:r>
            <a:endParaRPr lang="ru-RU" dirty="0" smtClean="0"/>
          </a:p>
          <a:p>
            <a:r>
              <a:rPr lang="ru-RU" dirty="0" smtClean="0"/>
              <a:t>Здание театра украшено скульптурными композициями и группами, изображающими  Аполлона, Мельпомену, Талию. Боковые скульптурные горельефы (метопы) посвящены мотивам античной трагедии. Зрительный зал украшен живописным фризом «Торжество Диониса» работы известного художника «серебряного века» </a:t>
            </a:r>
            <a:r>
              <a:rPr lang="ru-RU" b="1" dirty="0" smtClean="0"/>
              <a:t>Николая </a:t>
            </a:r>
            <a:r>
              <a:rPr lang="ru-RU" b="1" dirty="0" err="1" smtClean="0"/>
              <a:t>Верхотурова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10" name="Управляющая кнопка: настраиваемая 9">
            <a:hlinkClick r:id="rId6" action="ppaction://hlinksldjump" highlightClick="1"/>
          </p:cNvPr>
          <p:cNvSpPr/>
          <p:nvPr/>
        </p:nvSpPr>
        <p:spPr>
          <a:xfrm>
            <a:off x="8001024" y="6357958"/>
            <a:ext cx="928694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Вернуться к карте</a:t>
            </a:r>
            <a:endParaRPr lang="ru-RU" sz="1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143644"/>
            <a:ext cx="8572560" cy="71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0"/>
            <a:ext cx="8929718" cy="71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C:\Documents and Settings\Admin\Рабочий стол\Ярославль_карты\ротонда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4942" y="1000108"/>
            <a:ext cx="2357454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DSC04387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357818" y="4071942"/>
            <a:ext cx="1928826" cy="1928826"/>
          </a:xfrm>
          <a:prstGeom prst="ellipse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68" y="2214554"/>
            <a:ext cx="1666054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714348" y="928670"/>
            <a:ext cx="4257676" cy="77472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ln w="11430"/>
                <a:solidFill>
                  <a:srgbClr val="7030A0"/>
                </a:solidFill>
                <a:latin typeface="Garamond" pitchFamily="18" charset="0"/>
              </a:rPr>
              <a:t>Беседка на стрелке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4348" y="1571612"/>
            <a:ext cx="421484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Инженер Гермес,  1826 г. </a:t>
            </a:r>
            <a:endParaRPr lang="ru-RU" dirty="0" smtClean="0"/>
          </a:p>
          <a:p>
            <a:r>
              <a:rPr lang="ru-RU" dirty="0" smtClean="0"/>
              <a:t>В 20—30-х годах XIX столетия в Ярославле проводятся небывалые по масштабу работы по благоустройству центра города. На набережной была высажена липовая аллея и установлена чугунная решетка. Через овраги-спуски сооружены каменные мосты, а у Мякушкинского спуска поставлена классическая Ротонда. Отсюда Ярославль открывается своей парадной, представительной стороной к Волге, а ее набережная - одна из лучших среди волжских городов.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10" name="Управляющая кнопка: настраиваемая 9">
            <a:hlinkClick r:id="rId6" action="ppaction://hlinksldjump" highlightClick="1"/>
          </p:cNvPr>
          <p:cNvSpPr/>
          <p:nvPr/>
        </p:nvSpPr>
        <p:spPr>
          <a:xfrm>
            <a:off x="8001024" y="6357958"/>
            <a:ext cx="928694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Вернуться к карте</a:t>
            </a:r>
            <a:endParaRPr lang="ru-RU" sz="1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143644"/>
            <a:ext cx="8572560" cy="71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0"/>
            <a:ext cx="8929718" cy="71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71472" y="928670"/>
            <a:ext cx="44005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Garamond" pitchFamily="18" charset="0"/>
              </a:rPr>
              <a:t>Церковь </a:t>
            </a:r>
          </a:p>
          <a:p>
            <a:pPr algn="ctr"/>
            <a:r>
              <a:rPr lang="ru-RU" sz="2400" b="1" dirty="0">
                <a:solidFill>
                  <a:srgbClr val="7030A0"/>
                </a:solidFill>
                <a:latin typeface="Garamond" pitchFamily="18" charset="0"/>
              </a:rPr>
              <a:t>Богоявления господня</a:t>
            </a:r>
          </a:p>
        </p:txBody>
      </p:sp>
      <p:pic>
        <p:nvPicPr>
          <p:cNvPr id="5" name="Рисунок 4" descr="C:\Documents and Settings\Учитель\Рабочий стол\олимпиада_ярославль\рисунки\img_8702.jpg"/>
          <p:cNvPicPr/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5000628" y="857232"/>
            <a:ext cx="2428892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DSC0438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072066" y="4214818"/>
            <a:ext cx="1824862" cy="1857388"/>
          </a:xfrm>
          <a:prstGeom prst="ellipse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2285992"/>
            <a:ext cx="2214578" cy="22555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642910" y="1928802"/>
            <a:ext cx="421484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Дата постройки: между 1684 и 1693 г.г.</a:t>
            </a:r>
            <a:endParaRPr lang="ru-RU" dirty="0" smtClean="0"/>
          </a:p>
          <a:p>
            <a:r>
              <a:rPr lang="ru-RU" dirty="0" smtClean="0"/>
              <a:t>Первоначально на месте церкви располагались посадские дворы. В XVI в. это место отошло Спасскому монастырю, здесь появилась Богоявленская слободка. Ныне существующему храму предшествовала деревянная церковь, первые упоминания о которой относятся к XIII веку. Каменный храм строился в конце XIX в. на средства ярославского купца "</a:t>
            </a:r>
            <a:r>
              <a:rPr lang="ru-RU" dirty="0" err="1" smtClean="0"/>
              <a:t>гостинной</a:t>
            </a:r>
            <a:r>
              <a:rPr lang="ru-RU" dirty="0" smtClean="0"/>
              <a:t> сотни" Алексея Зубчанинова. 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10" name="Управляющая кнопка: настраиваемая 9">
            <a:hlinkClick r:id="rId6" action="ppaction://hlinksldjump" highlightClick="1"/>
          </p:cNvPr>
          <p:cNvSpPr/>
          <p:nvPr/>
        </p:nvSpPr>
        <p:spPr>
          <a:xfrm>
            <a:off x="8001024" y="6357958"/>
            <a:ext cx="928694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Вернуться к карте</a:t>
            </a:r>
            <a:endParaRPr lang="ru-RU" sz="1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143644"/>
            <a:ext cx="8572560" cy="71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0"/>
            <a:ext cx="8929718" cy="71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57158" y="928670"/>
            <a:ext cx="45720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Garamond" pitchFamily="18" charset="0"/>
              </a:rPr>
              <a:t>Вокзал Ярославль Главный</a:t>
            </a:r>
          </a:p>
        </p:txBody>
      </p:sp>
      <p:pic>
        <p:nvPicPr>
          <p:cNvPr id="5" name="Рисунок 4" descr="DSC0437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000628" y="4071942"/>
            <a:ext cx="1951103" cy="1928826"/>
          </a:xfrm>
          <a:prstGeom prst="ellipse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" name="Рисунок 5" descr="http://upload.wikimedia.org/wikipedia/commons/8/82/YarGlav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29190" y="928670"/>
            <a:ext cx="2286016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2428868"/>
            <a:ext cx="2265613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500034" y="1500174"/>
            <a:ext cx="450059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Архитектор: Панченко В., 1952 г.</a:t>
            </a:r>
            <a:endParaRPr lang="ru-RU" dirty="0" smtClean="0"/>
          </a:p>
          <a:p>
            <a:r>
              <a:rPr lang="ru-RU" dirty="0" smtClean="0"/>
              <a:t>Пассажирское здание вокзала построено в 1952 году, а здание билетных касс и подземный переход — в 1977 году. По объёму пассажирских перевозок, переработки багажа, а также по имеющимся пассажирским обустройствам вокзал отнесен к категории внеклассных вокзалов. Единовременная вместимость вокзала — 1500 пассажиров дальнего и местного сообщения и 300 пассажиров пригородного сообщения. В 2008 году у вокзала установлен памятник Савве Мамонтову, имя которого тесно связано с историей Северной железной дороги.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10" name="Управляющая кнопка: настраиваемая 9">
            <a:hlinkClick r:id="rId6" action="ppaction://hlinksldjump" highlightClick="1"/>
          </p:cNvPr>
          <p:cNvSpPr/>
          <p:nvPr/>
        </p:nvSpPr>
        <p:spPr>
          <a:xfrm>
            <a:off x="8001024" y="6357958"/>
            <a:ext cx="928694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Вернуться к карте</a:t>
            </a:r>
            <a:endParaRPr lang="ru-RU" sz="1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143644"/>
            <a:ext cx="8572560" cy="71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0"/>
            <a:ext cx="8929718" cy="71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42844" y="785794"/>
            <a:ext cx="50006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Garamond" pitchFamily="18" charset="0"/>
              </a:rPr>
              <a:t>Церковь иконы Божией Матери</a:t>
            </a:r>
            <a:br>
              <a:rPr lang="ru-RU" sz="2400" b="1" dirty="0">
                <a:solidFill>
                  <a:srgbClr val="7030A0"/>
                </a:solidFill>
                <a:latin typeface="Garamond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Garamond" pitchFamily="18" charset="0"/>
              </a:rPr>
              <a:t>«Знамение» и Знаменская башня</a:t>
            </a:r>
          </a:p>
        </p:txBody>
      </p:sp>
      <p:pic>
        <p:nvPicPr>
          <p:cNvPr id="5" name="Рисунок 4" descr="Власьевская (Знаменская) башня, Ярославль, Россия.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3504" y="1071546"/>
            <a:ext cx="2357454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DSC04377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072066" y="4429132"/>
            <a:ext cx="1714512" cy="1714512"/>
          </a:xfrm>
          <a:prstGeom prst="ellipse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2571744"/>
            <a:ext cx="2137312" cy="1995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500034" y="1928802"/>
            <a:ext cx="41434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Архитектор: Никифоров А.А., 1897 г., XVII в.</a:t>
            </a:r>
            <a:r>
              <a:rPr lang="ru-RU" b="1" dirty="0" smtClean="0"/>
              <a:t> </a:t>
            </a:r>
          </a:p>
          <a:p>
            <a:r>
              <a:rPr lang="ru-RU" dirty="0" smtClean="0"/>
              <a:t>Церковь пристроена к восточной стороне </a:t>
            </a:r>
            <a:r>
              <a:rPr lang="ru-RU" dirty="0" err="1" smtClean="0"/>
              <a:t>Власьевской</a:t>
            </a:r>
            <a:r>
              <a:rPr lang="ru-RU" dirty="0" smtClean="0"/>
              <a:t> (Знаменской) проездной башни городских укреплений XVII в. В средневековье над воротами каждой башни висела икона. На </a:t>
            </a:r>
            <a:r>
              <a:rPr lang="ru-RU" dirty="0" err="1" smtClean="0"/>
              <a:t>Власьевской</a:t>
            </a:r>
            <a:r>
              <a:rPr lang="ru-RU" dirty="0" smtClean="0"/>
              <a:t> башне - образ Знамение Богоматери, перед которым в 1 пол. XVIII в. поставили деревянную часовню. Новый храм построен по проекту архитектора А.А. Никифорова в «древнерусском стиле». 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10" name="Управляющая кнопка: настраиваемая 9">
            <a:hlinkClick r:id="rId6" action="ppaction://hlinksldjump" highlightClick="1"/>
          </p:cNvPr>
          <p:cNvSpPr/>
          <p:nvPr/>
        </p:nvSpPr>
        <p:spPr>
          <a:xfrm>
            <a:off x="8001024" y="6357958"/>
            <a:ext cx="928694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Вернуться к карте</a:t>
            </a:r>
            <a:endParaRPr lang="ru-RU" sz="1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143644"/>
            <a:ext cx="8572560" cy="71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0"/>
            <a:ext cx="8929718" cy="71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556" name="Содержимое 2"/>
          <p:cNvSpPr txBox="1">
            <a:spLocks/>
          </p:cNvSpPr>
          <p:nvPr/>
        </p:nvSpPr>
        <p:spPr bwMode="auto">
          <a:xfrm>
            <a:off x="1357313" y="1214438"/>
            <a:ext cx="7400925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1400">
                <a:latin typeface="Calibri" pitchFamily="34" charset="0"/>
              </a:rPr>
              <a:t>Города России: Энциклопедия/ Под ред. Г.М. Лаппо.-М.: Терра, 1998.-695с.,ил.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1400">
                <a:latin typeface="Calibri" pitchFamily="34" charset="0"/>
              </a:rPr>
              <a:t>Мейерович М.Г. Так начинался Ярославль: Исторический очерк о возникновении  Ярославля.-Ярославль : Верхневолжское книжное издательство, 1984.-63с.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1400">
                <a:latin typeface="Calibri" pitchFamily="34" charset="0"/>
              </a:rPr>
              <a:t>Рапов М. Каменные сказы.  Сокровища  древней русской архитектуры Ярославской области.-Ярославль: Верхне-Волжское книжное издательство, 1985.-236с.,ил.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1400">
                <a:latin typeface="Calibri" pitchFamily="34" charset="0"/>
              </a:rPr>
              <a:t>Белецкая В. Фурнитурная мастерская// Ручная работа.-2009.-№5.- с.22-25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1400">
                <a:latin typeface="Calibri" pitchFamily="34" charset="0"/>
              </a:rPr>
              <a:t>http://www.pugoviza.ru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1400">
                <a:latin typeface="Calibri" pitchFamily="34" charset="0"/>
              </a:rPr>
              <a:t>http://www.radmuseumart.ru/project/index.asp?page_type=1&amp;id_header=1909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1400">
                <a:latin typeface="Calibri" pitchFamily="34" charset="0"/>
                <a:hlinkClick r:id="rId3"/>
              </a:rPr>
              <a:t>http://hearth.narod.ru/home/0003.htm</a:t>
            </a:r>
            <a:endParaRPr lang="ru-RU" sz="14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1400">
                <a:latin typeface="Calibri" pitchFamily="34" charset="0"/>
              </a:rPr>
              <a:t>Низовский А.Ю. Русские форменные пуговицы, 1797–1917. – М., «Родонит», 2008.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1400">
                <a:latin typeface="Calibri" pitchFamily="34" charset="0"/>
              </a:rPr>
              <a:t> Федосеев С.Б. Мундирные пуговицы русской императорской армии и флота 1829-1862 гг. Спб., «ОМ-Пресс», 2006.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1400">
                <a:latin typeface="Calibri" pitchFamily="34" charset="0"/>
              </a:rPr>
              <a:t> Подробнее о мундирах Межевого ведомства Министерства юстиции в 1804-1855 гг. мы писали в «Цейхгаузе» №15.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1400">
                <a:latin typeface="Calibri" pitchFamily="34" charset="0"/>
              </a:rPr>
              <a:t>4 См. напр.: Положение о гражданских мундирах от 27.02.1834 (ПСЗ-II, №6860). § 121; Описание обмундирования и вооружения офицеров войск Императорской Российской армии. Спб., 1853. Кн. 1. С. 180 181.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ru-RU" sz="1400">
              <a:latin typeface="Calibri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47567"/>
            <a:ext cx="1285852" cy="69055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Группа 8"/>
          <p:cNvGrpSpPr>
            <a:grpSpLocks/>
          </p:cNvGrpSpPr>
          <p:nvPr/>
        </p:nvGrpSpPr>
        <p:grpSpPr bwMode="auto">
          <a:xfrm>
            <a:off x="6643688" y="285750"/>
            <a:ext cx="2189162" cy="1895475"/>
            <a:chOff x="3143240" y="2409825"/>
            <a:chExt cx="2189465" cy="1895474"/>
          </a:xfrm>
        </p:grpSpPr>
        <p:pic>
          <p:nvPicPr>
            <p:cNvPr id="24582" name="Picture 5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271838" y="2409825"/>
              <a:ext cx="1117895" cy="876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3" name="Picture 5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214810" y="2857496"/>
              <a:ext cx="1117895" cy="876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4" name="Picture 5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143240" y="3429000"/>
              <a:ext cx="1117895" cy="876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286000" y="2428875"/>
            <a:ext cx="500062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5400" b="1">
                <a:solidFill>
                  <a:srgbClr val="7030A0"/>
                </a:solidFill>
                <a:latin typeface="Garamond" pitchFamily="18" charset="0"/>
              </a:rPr>
              <a:t>Благодарю за внимание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6143644"/>
            <a:ext cx="8929718" cy="71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47567"/>
            <a:ext cx="1285852" cy="69055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472704" cy="5286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714375" y="5643563"/>
            <a:ext cx="8286750" cy="12747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latin typeface="Garamond" pitchFamily="18" charset="0"/>
              </a:rPr>
              <a:t>	</a:t>
            </a:r>
            <a:r>
              <a:rPr lang="ru-RU" sz="2400" b="1" dirty="0">
                <a:ln w="11430"/>
                <a:solidFill>
                  <a:srgbClr val="7030A0"/>
                </a:solidFill>
                <a:latin typeface="Garamond" pitchFamily="18" charset="0"/>
              </a:rPr>
              <a:t>Молчаливо стоят древние башни, стены и храмы, а мимо них катится новая радостная жизнь…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>
                <a:ln w="11430"/>
                <a:solidFill>
                  <a:srgbClr val="7030A0"/>
                </a:solidFill>
                <a:latin typeface="Garamond" pitchFamily="18" charset="0"/>
              </a:rPr>
              <a:t>							М.А. </a:t>
            </a:r>
            <a:r>
              <a:rPr lang="ru-RU" sz="2400" b="1" dirty="0" err="1">
                <a:ln w="11430"/>
                <a:solidFill>
                  <a:srgbClr val="7030A0"/>
                </a:solidFill>
                <a:latin typeface="Garamond" pitchFamily="18" charset="0"/>
              </a:rPr>
              <a:t>Рапов</a:t>
            </a:r>
            <a:endParaRPr lang="ru-RU" sz="2400" b="1" dirty="0">
              <a:solidFill>
                <a:srgbClr val="7030A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143644"/>
            <a:ext cx="8572560" cy="71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0"/>
            <a:ext cx="8929718" cy="71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http://img0.liveinternet.ru/images/attach/b/2/24/14/24014037_0015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714357"/>
            <a:ext cx="5475605" cy="5409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785794"/>
            <a:ext cx="5357812" cy="5286375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</p:pic>
      <p:pic>
        <p:nvPicPr>
          <p:cNvPr id="11" name="Рисунок 3"/>
          <p:cNvPicPr>
            <a:picLocks noChangeAspect="1" noChangeArrowheads="1"/>
          </p:cNvPicPr>
          <p:nvPr/>
        </p:nvPicPr>
        <p:blipFill>
          <a:blip r:embed="rId5"/>
          <a:srcRect t="1157" r="34821" b="20132"/>
          <a:stretch>
            <a:fillRect/>
          </a:stretch>
        </p:blipFill>
        <p:spPr bwMode="auto">
          <a:xfrm>
            <a:off x="1500166" y="714356"/>
            <a:ext cx="5715000" cy="5357813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Рисунок 7" descr="IMG_0346.jpg"/>
          <p:cNvPicPr>
            <a:picLocks noChangeAspect="1"/>
          </p:cNvPicPr>
          <p:nvPr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 bwMode="auto">
          <a:xfrm>
            <a:off x="-214346" y="0"/>
            <a:ext cx="9929882" cy="6858000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</p:pic>
      <p:pic>
        <p:nvPicPr>
          <p:cNvPr id="8" name="Рисунок 7" descr="DSC04389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6357952" y="2489346"/>
            <a:ext cx="858088" cy="868216"/>
          </a:xfrm>
          <a:prstGeom prst="ellipse">
            <a:avLst/>
          </a:prstGeom>
          <a:ln w="63500" cap="rnd">
            <a:solidFill>
              <a:schemeClr val="accent4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Содержимое 4" descr="DSC04390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5214942" y="-47273"/>
            <a:ext cx="925373" cy="904505"/>
          </a:xfrm>
          <a:prstGeom prst="ellipse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" name="Рисунок 9" descr="DSC04379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>
          <a:xfrm>
            <a:off x="1928794" y="2928934"/>
            <a:ext cx="928694" cy="936145"/>
          </a:xfrm>
          <a:prstGeom prst="ellipse">
            <a:avLst/>
          </a:prstGeom>
          <a:ln w="28575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1" name="Рисунок 10" descr="DSC04386.JP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email"/>
          <a:srcRect/>
          <a:stretch>
            <a:fillRect/>
          </a:stretch>
        </p:blipFill>
        <p:spPr>
          <a:xfrm>
            <a:off x="5857884" y="4214818"/>
            <a:ext cx="928694" cy="928694"/>
          </a:xfrm>
          <a:prstGeom prst="ellipse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2" name="Рисунок 11" descr="DSC04385.JPG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2" cstate="email"/>
          <a:srcRect/>
          <a:stretch>
            <a:fillRect/>
          </a:stretch>
        </p:blipFill>
        <p:spPr>
          <a:xfrm>
            <a:off x="5500694" y="2643182"/>
            <a:ext cx="785818" cy="804093"/>
          </a:xfrm>
          <a:prstGeom prst="ellipse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3" name="Рисунок 12" descr="DSC04384.JPG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14" cstate="email"/>
          <a:srcRect/>
          <a:stretch>
            <a:fillRect/>
          </a:stretch>
        </p:blipFill>
        <p:spPr>
          <a:xfrm>
            <a:off x="4714876" y="2214554"/>
            <a:ext cx="854861" cy="857256"/>
          </a:xfrm>
          <a:prstGeom prst="ellipse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4" name="Рисунок 13" descr="DSC04387.JPG">
            <a:hlinkClick r:id="rId15" action="ppaction://hlinksldjump"/>
          </p:cNvPr>
          <p:cNvPicPr>
            <a:picLocks noChangeAspect="1"/>
          </p:cNvPicPr>
          <p:nvPr/>
        </p:nvPicPr>
        <p:blipFill>
          <a:blip r:embed="rId16" cstate="email"/>
          <a:srcRect/>
          <a:stretch>
            <a:fillRect/>
          </a:stretch>
        </p:blipFill>
        <p:spPr>
          <a:xfrm>
            <a:off x="7429520" y="3857628"/>
            <a:ext cx="785818" cy="785818"/>
          </a:xfrm>
          <a:prstGeom prst="ellipse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5" name="Рисунок 14" descr="DSC04382.JPG">
            <a:hlinkClick r:id="rId17" action="ppaction://hlinksldjump"/>
          </p:cNvPr>
          <p:cNvPicPr>
            <a:picLocks noChangeAspect="1"/>
          </p:cNvPicPr>
          <p:nvPr/>
        </p:nvPicPr>
        <p:blipFill>
          <a:blip r:embed="rId18" cstate="email"/>
          <a:srcRect/>
          <a:stretch>
            <a:fillRect/>
          </a:stretch>
        </p:blipFill>
        <p:spPr>
          <a:xfrm>
            <a:off x="4929190" y="4000504"/>
            <a:ext cx="842244" cy="857256"/>
          </a:xfrm>
          <a:prstGeom prst="ellipse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6" name="Рисунок 15" descr="DSC04374.JPG">
            <a:hlinkClick r:id="rId19" action="ppaction://hlinksldjump"/>
          </p:cNvPr>
          <p:cNvPicPr>
            <a:picLocks noChangeAspect="1"/>
          </p:cNvPicPr>
          <p:nvPr/>
        </p:nvPicPr>
        <p:blipFill>
          <a:blip r:embed="rId20" cstate="email"/>
          <a:srcRect/>
          <a:stretch>
            <a:fillRect/>
          </a:stretch>
        </p:blipFill>
        <p:spPr>
          <a:xfrm>
            <a:off x="-214345" y="1714488"/>
            <a:ext cx="1011682" cy="1000132"/>
          </a:xfrm>
          <a:prstGeom prst="ellipse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7" name="Рисунок 16" descr="DSC04377.JPG">
            <a:hlinkClick r:id="rId21" action="ppaction://hlinksldjump"/>
          </p:cNvPr>
          <p:cNvPicPr>
            <a:picLocks noChangeAspect="1"/>
          </p:cNvPicPr>
          <p:nvPr/>
        </p:nvPicPr>
        <p:blipFill>
          <a:blip r:embed="rId22" cstate="email"/>
          <a:srcRect/>
          <a:stretch>
            <a:fillRect/>
          </a:stretch>
        </p:blipFill>
        <p:spPr>
          <a:xfrm>
            <a:off x="4786314" y="3071810"/>
            <a:ext cx="857256" cy="857256"/>
          </a:xfrm>
          <a:prstGeom prst="ellipse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143644"/>
            <a:ext cx="8572560" cy="71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0"/>
            <a:ext cx="8929718" cy="71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Ильи Пророка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857752" y="928670"/>
            <a:ext cx="2214578" cy="20591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2357430"/>
            <a:ext cx="1990059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85720" y="928670"/>
            <a:ext cx="43529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Garamond" pitchFamily="18" charset="0"/>
              </a:rPr>
              <a:t>Церковь Ильи Пророка</a:t>
            </a:r>
          </a:p>
        </p:txBody>
      </p:sp>
      <p:pic>
        <p:nvPicPr>
          <p:cNvPr id="8" name="Рисунок 7" descr="DSC04389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4929190" y="4143380"/>
            <a:ext cx="1835722" cy="1857388"/>
          </a:xfrm>
          <a:prstGeom prst="ellipse">
            <a:avLst/>
          </a:prstGeom>
          <a:ln w="63500" cap="rnd">
            <a:solidFill>
              <a:schemeClr val="accent4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571472" y="1785926"/>
            <a:ext cx="42148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Дата постройки:</a:t>
            </a:r>
            <a:br>
              <a:rPr lang="ru-RU" b="1" i="1" dirty="0" smtClean="0"/>
            </a:br>
            <a:r>
              <a:rPr lang="ru-RU" b="1" i="1" dirty="0" smtClean="0"/>
              <a:t>между 1647-1650 г.г.</a:t>
            </a:r>
            <a:br>
              <a:rPr lang="ru-RU" b="1" i="1" dirty="0" smtClean="0"/>
            </a:br>
            <a:r>
              <a:rPr lang="ru-RU" dirty="0" smtClean="0"/>
              <a:t>Этот четырехстолпный пятиглавый храм соборного типа строился на деньги богатейших купцов Скрипиных на их хозяйственном подворье. Илья Пророк был особо почитаем </a:t>
            </a:r>
            <a:r>
              <a:rPr lang="ru-RU" dirty="0" err="1" smtClean="0"/>
              <a:t>ярославцами</a:t>
            </a:r>
            <a:r>
              <a:rPr lang="ru-RU" dirty="0" smtClean="0"/>
              <a:t>, ведь считалось, что город был основан в праздник именно этого святого. В настоящее время этот памятник воспринимается как главный символ Ярославля и является центром городской планировки.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10" name="Управляющая кнопка: настраиваемая 9">
            <a:hlinkClick r:id="rId6" action="ppaction://hlinksldjump" highlightClick="1"/>
          </p:cNvPr>
          <p:cNvSpPr/>
          <p:nvPr/>
        </p:nvSpPr>
        <p:spPr>
          <a:xfrm>
            <a:off x="8001024" y="6357958"/>
            <a:ext cx="928694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Вернуться к карте</a:t>
            </a:r>
            <a:endParaRPr lang="ru-RU" sz="1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143644"/>
            <a:ext cx="8572560" cy="71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0"/>
            <a:ext cx="8929718" cy="71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000100" y="928670"/>
            <a:ext cx="36861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Garamond" pitchFamily="18" charset="0"/>
              </a:rPr>
              <a:t>Юбилейный мост</a:t>
            </a:r>
          </a:p>
        </p:txBody>
      </p:sp>
      <p:pic>
        <p:nvPicPr>
          <p:cNvPr id="10" name="Рисунок 9" descr="юбилейный мост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86314" y="1214421"/>
            <a:ext cx="2476518" cy="18573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071810"/>
            <a:ext cx="2726880" cy="1245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Содержимое 4" descr="DSC04390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4857752" y="4357694"/>
            <a:ext cx="1857388" cy="1815502"/>
          </a:xfrm>
          <a:prstGeom prst="ellipse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3" name="Управляющая кнопка: настраиваемая 12">
            <a:hlinkClick r:id="rId6" action="ppaction://hlinksldjump" highlightClick="1"/>
          </p:cNvPr>
          <p:cNvSpPr/>
          <p:nvPr/>
        </p:nvSpPr>
        <p:spPr>
          <a:xfrm>
            <a:off x="8001024" y="6357958"/>
            <a:ext cx="928694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Вернуться к карте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42910" y="1785926"/>
            <a:ext cx="37147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«Новый» мост – второй автомобильно – пешеходный  через реку Волга в Ярославле, построенный к 1000-летнему юбилею города. Соединяет Дзержинский и Заволжский районы города. Движение по мосту открыто в 2006 году В. Путиным однако строительство развязок и отводки с окружной дороги будет продолжаться до 2010 года.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143644"/>
            <a:ext cx="8572560" cy="71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0"/>
            <a:ext cx="8929718" cy="71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714348" y="1000108"/>
            <a:ext cx="407193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Garamond" pitchFamily="18" charset="0"/>
              </a:rPr>
              <a:t>Церковь Тихвинской</a:t>
            </a:r>
            <a:br>
              <a:rPr lang="ru-RU" sz="2800" b="1" dirty="0">
                <a:solidFill>
                  <a:srgbClr val="7030A0"/>
                </a:solidFill>
                <a:latin typeface="Garamond" pitchFamily="18" charset="0"/>
              </a:rPr>
            </a:br>
            <a:r>
              <a:rPr lang="ru-RU" sz="2800" b="1" dirty="0">
                <a:solidFill>
                  <a:srgbClr val="7030A0"/>
                </a:solidFill>
                <a:latin typeface="Garamond" pitchFamily="18" charset="0"/>
              </a:rPr>
              <a:t>иконы Божией Матери</a:t>
            </a:r>
          </a:p>
        </p:txBody>
      </p:sp>
      <p:pic>
        <p:nvPicPr>
          <p:cNvPr id="5" name="Рисунок 4" descr="Тихвинской иконы Божией Матери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143504" y="928670"/>
            <a:ext cx="2286016" cy="19104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2214554"/>
            <a:ext cx="2196272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DSC04379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5500694" y="4056469"/>
            <a:ext cx="1928826" cy="1944299"/>
          </a:xfrm>
          <a:prstGeom prst="ellipse">
            <a:avLst/>
          </a:prstGeom>
          <a:ln w="28575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9" name="TextBox 8"/>
          <p:cNvSpPr txBox="1"/>
          <p:nvPr/>
        </p:nvSpPr>
        <p:spPr>
          <a:xfrm>
            <a:off x="642910" y="2056686"/>
            <a:ext cx="45005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Дата постройки:</a:t>
            </a:r>
            <a:br>
              <a:rPr lang="ru-RU" b="1" i="1" dirty="0" smtClean="0"/>
            </a:br>
            <a:r>
              <a:rPr lang="ru-RU" b="1" i="1" dirty="0" smtClean="0"/>
              <a:t> 1686 г. </a:t>
            </a:r>
            <a:endParaRPr lang="ru-RU" dirty="0" smtClean="0"/>
          </a:p>
          <a:p>
            <a:r>
              <a:rPr lang="ru-RU" dirty="0" smtClean="0"/>
              <a:t>Церковь входит в ансамбль церквей Николы Мокрого и Тихвинской. Теплая церковь освещена в честь чудотворной иконы </a:t>
            </a:r>
            <a:r>
              <a:rPr lang="ru-RU" b="1" dirty="0" smtClean="0"/>
              <a:t>Тихвинской Божьей Матери. </a:t>
            </a:r>
            <a:r>
              <a:rPr lang="ru-RU" dirty="0" smtClean="0"/>
              <a:t>Имя зодчего, создавшего проект храма, неизвестно. По архитектуре данный храм близок многим другим ярославским церквям трапезного типа. В то же время некоторые архитектурные особенности делают этот памятник не только оригинальным, но и уникальным.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10" name="Управляющая кнопка: настраиваемая 9">
            <a:hlinkClick r:id="rId6" action="ppaction://hlinksldjump" highlightClick="1"/>
          </p:cNvPr>
          <p:cNvSpPr/>
          <p:nvPr/>
        </p:nvSpPr>
        <p:spPr>
          <a:xfrm>
            <a:off x="8001024" y="6357958"/>
            <a:ext cx="928694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Вернуться к карте</a:t>
            </a:r>
            <a:endParaRPr lang="ru-RU" sz="1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143644"/>
            <a:ext cx="8572560" cy="71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0"/>
            <a:ext cx="8929718" cy="71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14282" y="928670"/>
            <a:ext cx="435768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Garamond" pitchFamily="18" charset="0"/>
              </a:rPr>
              <a:t>Часовня Казанской Богоматери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1928802"/>
            <a:ext cx="1699204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DSC04386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429256" y="4286256"/>
            <a:ext cx="1714512" cy="1714512"/>
          </a:xfrm>
          <a:prstGeom prst="ellipse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Рисунок 7" descr="http://img-fotki.yandex.ru/get/3303/s30051959.3c/0_1c11d_8b4fbe04_-1-L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80" y="857232"/>
            <a:ext cx="1643074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642910" y="2000240"/>
            <a:ext cx="4286280" cy="42473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Архитектор: </a:t>
            </a:r>
            <a:r>
              <a:rPr lang="ru-RU" b="1" i="1" dirty="0" err="1" smtClean="0"/>
              <a:t>Дайнов</a:t>
            </a:r>
            <a:r>
              <a:rPr lang="ru-RU" b="1" i="1" dirty="0" smtClean="0"/>
              <a:t> Г.Л., </a:t>
            </a:r>
            <a:br>
              <a:rPr lang="ru-RU" b="1" i="1" dirty="0" smtClean="0"/>
            </a:br>
            <a:r>
              <a:rPr lang="ru-RU" b="1" i="1" dirty="0" smtClean="0"/>
              <a:t>1997 г.</a:t>
            </a:r>
            <a:r>
              <a:rPr lang="ru-RU" b="1" dirty="0" smtClean="0"/>
              <a:t> </a:t>
            </a:r>
          </a:p>
          <a:p>
            <a:r>
              <a:rPr lang="ru-RU" dirty="0" smtClean="0"/>
              <a:t>Расположена на берегу Которосли, перед Святыми воротами Спасо-Преображенского монастыря. Это одновременно и часовня, т.к. там есть изображения христианских святых, и памятник прошлому—внутри на плите начертано: «Народному ополчению 1612 года от благодарных потомков». В часовне - витраж  иконы Казанской Божьей матери, покровительницы русского и ярославского воинства. 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10" name="Управляющая кнопка: настраиваемая 9">
            <a:hlinkClick r:id="rId6" action="ppaction://hlinksldjump" highlightClick="1"/>
          </p:cNvPr>
          <p:cNvSpPr/>
          <p:nvPr/>
        </p:nvSpPr>
        <p:spPr>
          <a:xfrm>
            <a:off x="8001024" y="6357958"/>
            <a:ext cx="928694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Вернуться к карте</a:t>
            </a:r>
            <a:endParaRPr lang="ru-RU" sz="1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143644"/>
            <a:ext cx="8572560" cy="71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0"/>
            <a:ext cx="8929718" cy="714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14282" y="928670"/>
            <a:ext cx="41148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Garamond" pitchFamily="18" charset="0"/>
              </a:rPr>
              <a:t>Часовня Александра Невского</a:t>
            </a:r>
          </a:p>
        </p:txBody>
      </p:sp>
      <p:pic>
        <p:nvPicPr>
          <p:cNvPr id="6" name="Рисунок 5" descr="http://www.jvn.ru/I/catalogue/big/ch47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4942" y="714356"/>
            <a:ext cx="2000264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DSC04385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148374" y="4071942"/>
            <a:ext cx="1943440" cy="1988636"/>
          </a:xfrm>
          <a:prstGeom prst="ellipse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1928802"/>
            <a:ext cx="2160999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571472" y="2071678"/>
            <a:ext cx="42862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Архитектор </a:t>
            </a:r>
            <a:r>
              <a:rPr lang="ru-RU" b="1" i="1" dirty="0" err="1" smtClean="0"/>
              <a:t>Поздеев</a:t>
            </a:r>
            <a:r>
              <a:rPr lang="ru-RU" b="1" i="1" dirty="0" smtClean="0"/>
              <a:t> Н.И., 1892 г.</a:t>
            </a:r>
            <a:endParaRPr lang="ru-RU" dirty="0" smtClean="0"/>
          </a:p>
          <a:p>
            <a:r>
              <a:rPr lang="ru-RU" b="1" i="1" dirty="0" smtClean="0"/>
              <a:t> </a:t>
            </a:r>
            <a:endParaRPr lang="ru-RU" dirty="0" smtClean="0"/>
          </a:p>
          <a:p>
            <a:r>
              <a:rPr lang="ru-RU" dirty="0" smtClean="0"/>
              <a:t>Архитектура часовни выполнена в русском стиле и напоминает собой невысокую шатровую колокольню (восьмерик на четверике), богато украшенную кирпичным декором, характерным для русской архитектуры конца XVII столетия(</a:t>
            </a:r>
            <a:r>
              <a:rPr lang="ru-RU" dirty="0" err="1" smtClean="0"/>
              <a:t>городчатые</a:t>
            </a:r>
            <a:r>
              <a:rPr lang="ru-RU" dirty="0" smtClean="0"/>
              <a:t> карнизы, кокошники, ширинки с изразцовыми вставками). Шатер покрыт серой керамической плиткой, имитирующей древний лемех.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10" name="Управляющая кнопка: настраиваемая 9">
            <a:hlinkClick r:id="rId6" action="ppaction://hlinksldjump" highlightClick="1"/>
          </p:cNvPr>
          <p:cNvSpPr/>
          <p:nvPr/>
        </p:nvSpPr>
        <p:spPr>
          <a:xfrm>
            <a:off x="8001024" y="6357958"/>
            <a:ext cx="928694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Вернуться к карте</a:t>
            </a:r>
            <a:endParaRPr lang="ru-RU" sz="1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</TotalTime>
  <Words>621</Words>
  <Application>Microsoft Office PowerPoint</Application>
  <PresentationFormat>Экран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Я</cp:lastModifiedBy>
  <cp:revision>82</cp:revision>
  <dcterms:created xsi:type="dcterms:W3CDTF">2010-04-15T18:34:48Z</dcterms:created>
  <dcterms:modified xsi:type="dcterms:W3CDTF">2010-09-16T13:26:06Z</dcterms:modified>
</cp:coreProperties>
</file>